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3"/>
    <p:sldMasterId id="2147483728" r:id="rId4"/>
  </p:sldMasterIdLst>
  <p:notesMasterIdLst>
    <p:notesMasterId r:id="rId6"/>
  </p:notesMasterIdLst>
  <p:sldIdLst>
    <p:sldId id="314" r:id="rId5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12" autoAdjust="0"/>
  </p:normalViewPr>
  <p:slideViewPr>
    <p:cSldViewPr snapToGrid="0">
      <p:cViewPr varScale="1">
        <p:scale>
          <a:sx n="87" d="100"/>
          <a:sy n="87" d="100"/>
        </p:scale>
        <p:origin x="13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14B4D-4E84-436F-AF79-15BB950F63CA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82E7C-8E6F-4C87-A753-158ECFA16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221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2" name="タイトル 1"/>
          <p:cNvSpPr>
            <a:spLocks noGrp="1"/>
          </p:cNvSpPr>
          <p:nvPr>
            <p:ph type="ctrTitle"/>
          </p:nvPr>
        </p:nvSpPr>
        <p:spPr>
          <a:xfrm>
            <a:off x="-4274" y="2693988"/>
            <a:ext cx="9154446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191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4826C-9E47-4F8C-8879-F1651AD929C5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191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1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034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F1DD51-F1F3-41DE-A34A-94D8F4228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544F1E-60A7-4594-9C53-62756AF4F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36E096-FEC2-4402-8CB8-8D4EA507B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CC3649-5577-4DD7-B993-CAE283EDC5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D360413-EE8C-4323-B6EA-76D9118F5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D82F7B-E9FC-416B-82C0-778F5B636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1DA04D-7EC0-4B6E-AA03-44972B9BCD0B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885D54-98E1-4717-B1FE-4F94DBFAB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02C2582-E299-4EDF-8F20-3EE7A8AE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CB342-33D4-44D8-B212-FAC30D52D9FE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20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7D69B0-B111-4637-A318-74ECE5DB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7627BD-0D20-44D5-A59E-F7C752DB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9F5CAC-E203-4BEE-A8DC-BB7FED7485FA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78C2A4A-FDE3-42FE-80EE-A426F6A1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7B468A-096C-44F6-9831-1BE90B2B7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3AE8A6-E6AE-40FF-86B2-918191AC42D1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98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B31943-CD81-4430-A458-F1C3024F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006D55-4E2E-430E-8DE6-2A04E4B0CF85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52A3DFE-CBEF-42ED-89C0-418F22F70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750429-E859-4D47-ACA3-B1ABB631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87A20-C7E2-452F-A906-368AF0ADA2E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70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367FE8-8B63-4237-920E-3B5BBA79C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4BF016F-C731-48E1-BE5F-E3C45C17B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F4A420-C002-4714-9EF3-DB70AFC97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5844C0-59C0-474C-B8B8-F88EC942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CC763C-0E38-4C6A-9DF6-90434B3DCCF1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FA078A-BFF5-42D9-8C8A-C9CA15A51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588072-D100-41DE-8506-85F18559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B69A0-D033-4AD1-B0D9-91354CBAF881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176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99AF87-47FE-4EC3-ACC0-5CCE87D9C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C9AF88D-F8D1-46DA-A30D-16EE3FE4D8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EF5981-E1E3-46F7-A95D-92D5AA0E93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79A26B-D996-477C-A384-AD54C0D7B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E033E-0861-4832-90BA-2F11615C5A44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D52500-1640-4A66-B1D5-973F46F1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317896-2ACC-4D3D-9FC1-25BA946A5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D5B9-4676-4092-91AF-B47820F25BE8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37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4FBE7-DE2A-4542-B7B2-EAFBB70C6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8FB406-08EA-457B-9BF1-6CF9B06EB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A5795D-2A49-4F7D-8EBA-30DA83894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AF13A8-5131-4B8C-A2DF-1E856265F3B5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1DBD25-EACB-4E80-B4EF-524152038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EB68FB-7F28-47E7-8314-AA679AFF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CF78F-96CE-415D-9E7A-9739C9E855A7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12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B62C2AF-65E7-453C-9714-04969C3BD7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43989C-FFD4-407F-9ED0-B6BCAF1F4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18B5F4-3FE8-45D2-B4B0-FAD041CF7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6F66C4-EE4F-415D-8DCF-DB00A2CFEC63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EDC06E-41B4-4019-9D25-0E2629A5B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7A3E06-8407-480D-AAA9-D9EB21AE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F6E574-2AA0-4BBF-BA7B-DCE6AD3C951D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6227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16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Title Placeholder 1"/>
          <p:cNvSpPr>
            <a:spLocks noGrp="1"/>
          </p:cNvSpPr>
          <p:nvPr>
            <p:ph type="title"/>
          </p:nvPr>
        </p:nvSpPr>
        <p:spPr>
          <a:xfrm>
            <a:off x="432000" y="159185"/>
            <a:ext cx="8280000" cy="35999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dist="63500" dir="2700000" algn="tl" rotWithShape="0">
              <a:schemeClr val="tx1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800">
                <a:latin typeface="+mn-ea"/>
                <a:ea typeface="+mn-ea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idx="1"/>
          </p:nvPr>
        </p:nvSpPr>
        <p:spPr>
          <a:xfrm>
            <a:off x="252000" y="692697"/>
            <a:ext cx="8640000" cy="1490271"/>
          </a:xfrm>
          <a:prstGeom prst="roundRect">
            <a:avLst>
              <a:gd name="adj" fmla="val 0"/>
            </a:avLst>
          </a:prstGeom>
          <a:ln w="12700">
            <a:solidFill>
              <a:schemeClr val="tx1"/>
            </a:solidFill>
          </a:ln>
        </p:spPr>
        <p:txBody>
          <a:bodyPr vert="horz" lIns="144000" tIns="36000" rIns="72000" bIns="36000" rtlCol="0" anchor="ctr" anchorCtr="0">
            <a:noAutofit/>
          </a:bodyPr>
          <a:lstStyle>
            <a:lvl1pPr marL="166158" indent="-328254">
              <a:spcBef>
                <a:spcPts val="0"/>
              </a:spcBef>
              <a:buClr>
                <a:schemeClr val="tx1"/>
              </a:buClr>
              <a:buFont typeface="ＭＳ ゴシック" panose="020B0609070205080204" pitchFamily="49" charset="-128"/>
              <a:buChar char="○"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  <a:lvl2pPr marL="166158" indent="-328993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2pPr>
            <a:lvl3pPr marL="166158" indent="-328993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3pPr>
            <a:lvl4pPr marL="166158" indent="-328993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4pPr>
            <a:lvl5pPr marL="166158" indent="-328993">
              <a:spcBef>
                <a:spcPts val="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03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04448" y="6498805"/>
            <a:ext cx="539552" cy="34903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fld id="{01DCC3A8-5FA2-4E88-8DA2-9EC9A2E70DB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41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title"/>
          </p:nvPr>
        </p:nvSpPr>
        <p:spPr>
          <a:xfrm>
            <a:off x="432000" y="188640"/>
            <a:ext cx="8280000" cy="360000"/>
          </a:xfrm>
          <a:solidFill>
            <a:schemeClr val="bg1"/>
          </a:solidFill>
          <a:ln w="12700">
            <a:solidFill>
              <a:schemeClr val="tx1"/>
            </a:solidFill>
          </a:ln>
          <a:effectLst>
            <a:outerShdw dist="63500" dir="2700000" algn="tl" rotWithShape="0">
              <a:prstClr val="black"/>
            </a:outerShdw>
          </a:effectLst>
        </p:spPr>
        <p:txBody>
          <a:bodyPr>
            <a:noAutofit/>
          </a:bodyPr>
          <a:lstStyle>
            <a:lvl1pPr>
              <a:defRPr sz="1800" baseline="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037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91FB-DD93-4355-B399-2C917D63116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8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9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aseline="0">
                <a:solidFill>
                  <a:schemeClr val="tx1"/>
                </a:solidFill>
                <a:latin typeface="(日本語用のフォントを使用)"/>
                <a:ea typeface="ＭＳ Ｐゴシック" panose="020B0600070205080204" pitchFamily="50" charset="-128"/>
              </a:defRPr>
            </a:lvl1pPr>
          </a:lstStyle>
          <a:p>
            <a:fld id="{D2D8002D-B5B0-4BAC-B1F6-782DDCCE6D9C}" type="slidenum">
              <a:rPr lang="ja-JP" altLang="en-US" smtClean="0">
                <a:latin typeface="ＭＳ Ｐゴシック" panose="020B0600070205080204" pitchFamily="50" charset="-128"/>
              </a:rPr>
              <a:pPr/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1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036F1-4EE2-4044-93E3-988148A135A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FFDAA-07E4-4182-850B-7DB673D3B3F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6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2F2902-03EC-4092-B6A0-36E7080C1D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29BFB7-172A-44F5-B3C2-F1D2BB7511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CA84B1-F7B1-4833-87D2-EBCF8CD1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483C9-D203-4386-8E5D-519E9B0546C8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814E6-CF6A-47A4-B535-8910CAC3F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6C2C1A-C5B0-4ADF-AD41-B3C23EEA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193C5-36AF-44B9-8B33-D3221F35E552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06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4805F9-48AB-49F1-913C-13393D367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09F3806-DB37-450C-B025-3DBF441AE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766FF6D-3CEB-4787-BFE3-D916AFAB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19202-1F26-4F92-A081-95E0CA82456B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49A701-B40C-42EB-8E42-17D10B438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CAC483-1BC2-43B4-A915-F100F72A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9D496-0097-4DCC-914B-1B603D924B73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11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B2CFEB-C259-4AC0-A180-C251A7F2E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B91998-671E-4819-A789-1AF693DB6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7C6973-1741-4602-8B6E-EDBBA6BC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525DE-C2BB-46F5-BCF2-9E15C220BFDC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96C492-0B7B-44EB-B2E5-6D6A7570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93CEB5-CC83-4F7B-8B74-48969912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B1A450-E78F-4C05-AA63-32C5A203509C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9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79FF95-A542-49AC-BE6F-951CB0A20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B78A4F-28D0-4871-BB08-330D660C5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7602B3-103A-4649-92B9-428462F79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A2839E-83BA-4C72-A81D-0C9E0ADD5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176CA2-F6A8-468A-89D7-A27C1F75F054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3AC7C8-7A84-4A2B-A6BB-61CDB9F1F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F378BE-87FD-45AA-B8C9-41865CB2B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80D08-9079-49D3-8A8F-6DCCA877D781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1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102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6DE1-5311-4984-8A34-1387DE63915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2298" y="649287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baseline="0">
                <a:solidFill>
                  <a:schemeClr val="tx1"/>
                </a:solidFill>
                <a:latin typeface="(日本語用のフォントを使用)"/>
                <a:ea typeface="ＭＳ Ｐゴシック" panose="020B0600070205080204" pitchFamily="50" charset="-128"/>
              </a:defRPr>
            </a:lvl1pPr>
          </a:lstStyle>
          <a:p>
            <a:fld id="{D2D8002D-B5B0-4BAC-B1F6-782DDCCE6D9C}" type="slidenum">
              <a:rPr lang="ja-JP" altLang="en-US" smtClean="0">
                <a:latin typeface="ＭＳ Ｐゴシック" panose="020B0600070205080204" pitchFamily="50" charset="-128"/>
              </a:rPr>
              <a:pPr/>
              <a:t>‹#›</a:t>
            </a:fld>
            <a:endParaRPr lang="ja-JP" altLang="en-US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322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4" r:id="rId5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004F93-43B7-4C27-ABE9-887FB072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A93C97-DD60-4913-96A1-AAB2575DE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5E436E-93A0-4652-8E45-0743A3BA1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6F66C4-EE4F-415D-8DCF-DB00A2CFEC63}" type="datetime1">
              <a:rPr lang="ja-JP" altLang="en-US" smtClean="0">
                <a:solidFill>
                  <a:srgbClr val="000000"/>
                </a:solidFill>
              </a:rPr>
              <a:t>2025/3/11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D8028B-6638-4C64-9F14-658681DB4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240FEA-7BA6-470D-956B-FEFA5361E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1F6E574-2AA0-4BBF-BA7B-DCE6AD3C951D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49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5BD8980-6B9C-471D-88B3-AE81DA0CE11A}"/>
              </a:ext>
            </a:extLst>
          </p:cNvPr>
          <p:cNvSpPr txBox="1"/>
          <p:nvPr/>
        </p:nvSpPr>
        <p:spPr>
          <a:xfrm>
            <a:off x="161599" y="362568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■活用状況（全体像）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BCA4BDD5-64D8-424A-B1CF-DC4A286EC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85264"/>
              </p:ext>
            </p:extLst>
          </p:nvPr>
        </p:nvGraphicFramePr>
        <p:xfrm>
          <a:off x="454800" y="693377"/>
          <a:ext cx="8447691" cy="1116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208334">
                  <a:extLst>
                    <a:ext uri="{9D8B030D-6E8A-4147-A177-3AD203B41FA5}">
                      <a16:colId xmlns:a16="http://schemas.microsoft.com/office/drawing/2014/main" val="1473087889"/>
                    </a:ext>
                  </a:extLst>
                </a:gridCol>
                <a:gridCol w="1208334">
                  <a:extLst>
                    <a:ext uri="{9D8B030D-6E8A-4147-A177-3AD203B41FA5}">
                      <a16:colId xmlns:a16="http://schemas.microsoft.com/office/drawing/2014/main" val="3252707721"/>
                    </a:ext>
                  </a:extLst>
                </a:gridCol>
                <a:gridCol w="1208334">
                  <a:extLst>
                    <a:ext uri="{9D8B030D-6E8A-4147-A177-3AD203B41FA5}">
                      <a16:colId xmlns:a16="http://schemas.microsoft.com/office/drawing/2014/main" val="2892595825"/>
                    </a:ext>
                  </a:extLst>
                </a:gridCol>
                <a:gridCol w="1208334">
                  <a:extLst>
                    <a:ext uri="{9D8B030D-6E8A-4147-A177-3AD203B41FA5}">
                      <a16:colId xmlns:a16="http://schemas.microsoft.com/office/drawing/2014/main" val="4230498707"/>
                    </a:ext>
                  </a:extLst>
                </a:gridCol>
                <a:gridCol w="1208334">
                  <a:extLst>
                    <a:ext uri="{9D8B030D-6E8A-4147-A177-3AD203B41FA5}">
                      <a16:colId xmlns:a16="http://schemas.microsoft.com/office/drawing/2014/main" val="3352071303"/>
                    </a:ext>
                  </a:extLst>
                </a:gridCol>
                <a:gridCol w="2406021">
                  <a:extLst>
                    <a:ext uri="{9D8B030D-6E8A-4147-A177-3AD203B41FA5}">
                      <a16:colId xmlns:a16="http://schemas.microsoft.com/office/drawing/2014/main" val="197874347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区分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令和元年度～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令和４年度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令和５年度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令和５年度末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時点の活用率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未執行額の活用方針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855451"/>
                  </a:ext>
                </a:extLst>
              </a:tr>
              <a:tr h="3294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活用額（円）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14,785,158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5,722,901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21,597,446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79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％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</a:rPr>
                        <a:t>乙部町の多面的・効果的機能をもつ森林の有効活用を図る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。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3628399"/>
                  </a:ext>
                </a:extLst>
              </a:tr>
              <a:tr h="3294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</a:rPr>
                        <a:t>譲与額（円）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20,508,000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6,806,000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+mn-ea"/>
                        </a:rPr>
                        <a:t>27,314,000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メイリオ" panose="020B0604030504040204" pitchFamily="50" charset="-128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97564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814B76D-E568-4444-8C96-4F4905AB762A}"/>
              </a:ext>
            </a:extLst>
          </p:cNvPr>
          <p:cNvSpPr txBox="1"/>
          <p:nvPr/>
        </p:nvSpPr>
        <p:spPr>
          <a:xfrm>
            <a:off x="161599" y="5140819"/>
            <a:ext cx="32624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■今後の実施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計画（追加事業）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199D1E-A03A-4657-9429-3995D4D44839}"/>
              </a:ext>
            </a:extLst>
          </p:cNvPr>
          <p:cNvSpPr txBox="1"/>
          <p:nvPr/>
        </p:nvSpPr>
        <p:spPr>
          <a:xfrm>
            <a:off x="161599" y="1882366"/>
            <a:ext cx="3262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■令和５年度の具体的な活用状況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DBA7C39-C7A7-4C83-BCBC-32977148264D}"/>
              </a:ext>
            </a:extLst>
          </p:cNvPr>
          <p:cNvSpPr/>
          <p:nvPr/>
        </p:nvSpPr>
        <p:spPr>
          <a:xfrm>
            <a:off x="454800" y="5538164"/>
            <a:ext cx="5497592" cy="739544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 smtClean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○ </a:t>
            </a:r>
            <a:r>
              <a:rPr kumimoji="1" lang="ja-JP" altLang="en-US" sz="1400" b="1" noProof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縁</a:t>
            </a:r>
            <a:r>
              <a:rPr kumimoji="1" lang="ja-JP" altLang="en-US" sz="1400" b="1" noProof="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桂遊歩道</a:t>
            </a:r>
            <a:r>
              <a:rPr kumimoji="1" lang="ja-JP" altLang="en-US" sz="1400" b="1" noProof="0" dirty="0" smtClean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整備</a:t>
            </a:r>
            <a:endParaRPr kumimoji="1" lang="en-US" altLang="ja-JP" sz="1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縁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桂遊歩道における水はけが悪いところの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暗渠設置等の整備を実施する。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F095E363-A1D5-4F42-814E-EBB7880C7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680405"/>
              </p:ext>
            </p:extLst>
          </p:nvPr>
        </p:nvGraphicFramePr>
        <p:xfrm>
          <a:off x="444789" y="2232855"/>
          <a:ext cx="8457702" cy="2778761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880766">
                  <a:extLst>
                    <a:ext uri="{9D8B030D-6E8A-4147-A177-3AD203B41FA5}">
                      <a16:colId xmlns:a16="http://schemas.microsoft.com/office/drawing/2014/main" val="3861660885"/>
                    </a:ext>
                  </a:extLst>
                </a:gridCol>
                <a:gridCol w="1816936">
                  <a:extLst>
                    <a:ext uri="{9D8B030D-6E8A-4147-A177-3AD203B41FA5}">
                      <a16:colId xmlns:a16="http://schemas.microsoft.com/office/drawing/2014/main" val="329158575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189044792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865308346"/>
                    </a:ext>
                  </a:extLst>
                </a:gridCol>
                <a:gridCol w="3600000">
                  <a:extLst>
                    <a:ext uri="{9D8B030D-6E8A-4147-A177-3AD203B41FA5}">
                      <a16:colId xmlns:a16="http://schemas.microsoft.com/office/drawing/2014/main" val="1421212595"/>
                    </a:ext>
                  </a:extLst>
                </a:gridCol>
              </a:tblGrid>
              <a:tr h="25766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区分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事業区分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事業費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zh-TW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事業内容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520267"/>
                  </a:ext>
                </a:extLst>
              </a:tr>
              <a:tr h="4158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うち</a:t>
                      </a:r>
                      <a:endParaRPr lang="en-US" altLang="ja-JP" sz="12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森林環境譲与税</a:t>
                      </a:r>
                      <a:endParaRPr kumimoji="1" lang="ja-JP" altLang="en-US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0062946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森林整備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私有林等整備</a:t>
                      </a: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5,088,288</a:t>
                      </a: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5,088,288</a:t>
                      </a: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私有林における森林整備実施者への追加補助として、保育間伐等</a:t>
                      </a: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30.11ha</a:t>
                      </a:r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を実施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した。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335740"/>
                  </a:ext>
                </a:extLst>
              </a:tr>
              <a:tr h="62372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人材育成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担い手確保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30,000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30,000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北海道立北の森づくり専門学院の学生就学支援等を行う「北海道林業・木材産業人材育成支援協議会に対する賛助金。</a:t>
                      </a:r>
                      <a:endParaRPr lang="ja-JP" altLang="en-US" sz="12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5795997"/>
                  </a:ext>
                </a:extLst>
              </a:tr>
              <a:tr h="48311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基盤整備</a:t>
                      </a:r>
                      <a:endParaRPr lang="en-US" altLang="ja-JP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森林基盤情報整備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1,694,000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+mn-ea"/>
                          <a:ea typeface="+mn-ea"/>
                        </a:rPr>
                        <a:t>1,694,000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民有林において地形及び森林所有者に関する情報の解析を行い、森林経営の基盤情報整備を図る。</a:t>
                      </a:r>
                      <a:endParaRPr lang="ja-JP" altLang="en-US" sz="12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5802470"/>
                  </a:ext>
                </a:extLst>
              </a:tr>
              <a:tr h="257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基金積立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5,722,901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5,722,901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乙部町森林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環境譲与税積立基金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953380"/>
                  </a:ext>
                </a:extLst>
              </a:tr>
              <a:tr h="25766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合計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12,535,189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12,535,189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47007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7621465"/>
                  </a:ext>
                </a:extLst>
              </a:tr>
            </a:tbl>
          </a:graphicData>
        </a:graphic>
      </p:graphicFrame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2005DAF-C67C-4BAD-A774-469428934FFB}"/>
              </a:ext>
            </a:extLst>
          </p:cNvPr>
          <p:cNvSpPr/>
          <p:nvPr/>
        </p:nvSpPr>
        <p:spPr>
          <a:xfrm>
            <a:off x="0" y="4145"/>
            <a:ext cx="9144000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乙部町に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おける森林環境譲与税の活用について</a:t>
            </a:r>
          </a:p>
        </p:txBody>
      </p:sp>
    </p:spTree>
    <p:extLst>
      <p:ext uri="{BB962C8B-B14F-4D97-AF65-F5344CB8AC3E}">
        <p14:creationId xmlns:p14="http://schemas.microsoft.com/office/powerpoint/2010/main" val="3601504399"/>
      </p:ext>
    </p:extLst>
  </p:cSld>
  <p:clrMapOvr>
    <a:masterClrMapping/>
  </p:clrMapOvr>
</p:sld>
</file>

<file path=ppt/theme/theme1.xml><?xml version="1.0" encoding="utf-8"?>
<a:theme xmlns:a="http://schemas.openxmlformats.org/drawingml/2006/main" name="2_税調書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ＭＳ Pゴシック に統一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テーマ">
  <a:themeElements>
    <a:clrScheme name="緑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AE530F2BCC0D4A881E9FA04FE0D0FF" ma:contentTypeVersion="14" ma:contentTypeDescription="新しいドキュメントを作成します。" ma:contentTypeScope="" ma:versionID="ab4c30e3909266bbd796db4a1659b2bf">
  <xsd:schema xmlns:xsd="http://www.w3.org/2001/XMLSchema" xmlns:xs="http://www.w3.org/2001/XMLSchema" xmlns:p="http://schemas.microsoft.com/office/2006/metadata/properties" xmlns:ns2="d806ee3c-fa88-446d-acc7-86575429a2db" xmlns:ns3="85ec59af-1a16-40a0-b163-384e34c79a5c" targetNamespace="http://schemas.microsoft.com/office/2006/metadata/properties" ma:root="true" ma:fieldsID="460e6fd0e42484774a3c6b802abbb1b1" ns2:_="" ns3:_="">
    <xsd:import namespace="d806ee3c-fa88-446d-acc7-86575429a2db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06ee3c-fa88-446d-acc7-86575429a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Flow_SignoffStatus" ma:index="21" nillable="true" ma:displayName="承認の状態" ma:internalName="_x627f__x8a8d__x306e__x72b6__x614b_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d7288b6-f018-4c39-a89e-f4fc4d1d9fef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E9EC20-FDC8-41D5-B96C-B8BB7E68C5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06ee3c-fa88-446d-acc7-86575429a2db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46DF3-399D-4EA5-B92B-6B246C6B22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243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(日本語用のフォントを使用)</vt:lpstr>
      <vt:lpstr>ＭＳ Ｐゴシック</vt:lpstr>
      <vt:lpstr>ＭＳ ゴシック</vt:lpstr>
      <vt:lpstr>メイリオ</vt:lpstr>
      <vt:lpstr>游ゴシック</vt:lpstr>
      <vt:lpstr>Arial</vt:lpstr>
      <vt:lpstr>Calibri</vt:lpstr>
      <vt:lpstr>2_税調書式</vt:lpstr>
      <vt:lpstr>2_Office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2024-09-26T08:31:34Z</dcterms:created>
  <dcterms:modified xsi:type="dcterms:W3CDTF">2025-03-11T08:12:45Z</dcterms:modified>
</cp:coreProperties>
</file>